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58" r:id="rId17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1DE259-0E61-4520-817A-4BCFB8540DED}" type="datetimeFigureOut">
              <a:rPr lang="es-AR" smtClean="0"/>
              <a:pPr/>
              <a:t>06/10/2011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CAD50-A6CE-4C63-92E1-159B10853F21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Título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Elipse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B90A-23A4-4492-A69B-AAE3998B0C72}" type="datetimeFigureOut">
              <a:rPr lang="es-AR" smtClean="0"/>
              <a:pPr/>
              <a:t>06/10/2011</a:t>
            </a:fld>
            <a:endParaRPr lang="es-AR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139B66-190D-4088-9161-4689E6A5828D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B90A-23A4-4492-A69B-AAE3998B0C72}" type="datetimeFigureOut">
              <a:rPr lang="es-AR" smtClean="0"/>
              <a:pPr/>
              <a:t>06/10/2011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39B66-190D-4088-9161-4689E6A5828D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B90A-23A4-4492-A69B-AAE3998B0C72}" type="datetimeFigureOut">
              <a:rPr lang="es-AR" smtClean="0"/>
              <a:pPr/>
              <a:t>06/10/2011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39B66-190D-4088-9161-4689E6A5828D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175B90A-23A4-4492-A69B-AAE3998B0C72}" type="datetimeFigureOut">
              <a:rPr lang="es-AR" smtClean="0"/>
              <a:pPr/>
              <a:t>06/10/2011</a:t>
            </a:fld>
            <a:endParaRPr lang="es-AR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7139B66-190D-4088-9161-4689E6A5828D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16" name="15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B90A-23A4-4492-A69B-AAE3998B0C72}" type="datetimeFigureOut">
              <a:rPr lang="es-AR" smtClean="0"/>
              <a:pPr/>
              <a:t>06/10/2011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39B66-190D-4088-9161-4689E6A5828D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B90A-23A4-4492-A69B-AAE3998B0C72}" type="datetimeFigureOut">
              <a:rPr lang="es-AR" smtClean="0"/>
              <a:pPr/>
              <a:t>06/10/2011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39B66-190D-4088-9161-4689E6A5828D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39B66-190D-4088-9161-4689E6A5828D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B90A-23A4-4492-A69B-AAE3998B0C72}" type="datetimeFigureOut">
              <a:rPr lang="es-AR" smtClean="0"/>
              <a:pPr/>
              <a:t>06/10/2011</a:t>
            </a:fld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2" name="31 Marcador de contenido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4" name="33 Marcador de contenido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10" name="9 Conector recto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B90A-23A4-4492-A69B-AAE3998B0C72}" type="datetimeFigureOut">
              <a:rPr lang="es-AR" smtClean="0"/>
              <a:pPr/>
              <a:t>06/10/2011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39B66-190D-4088-9161-4689E6A5828D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B90A-23A4-4492-A69B-AAE3998B0C72}" type="datetimeFigureOut">
              <a:rPr lang="es-AR" smtClean="0"/>
              <a:pPr/>
              <a:t>06/10/2011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39B66-190D-4088-9161-4689E6A5828D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Marcador de contenido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1" name="30 Título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175B90A-23A4-4492-A69B-AAE3998B0C72}" type="datetimeFigureOut">
              <a:rPr lang="es-AR" smtClean="0"/>
              <a:pPr/>
              <a:t>06/10/2011</a:t>
            </a:fld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7139B66-190D-4088-9161-4689E6A5828D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B90A-23A4-4492-A69B-AAE3998B0C72}" type="datetimeFigureOut">
              <a:rPr lang="es-AR" smtClean="0"/>
              <a:pPr/>
              <a:t>06/10/2011</a:t>
            </a:fld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139B66-190D-4088-9161-4689E6A5828D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175B90A-23A4-4492-A69B-AAE3998B0C72}" type="datetimeFigureOut">
              <a:rPr lang="es-AR" smtClean="0"/>
              <a:pPr/>
              <a:t>06/10/2011</a:t>
            </a:fld>
            <a:endParaRPr lang="es-AR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AR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7139B66-190D-4088-9161-4689E6A5828D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Plantilla de arquitectura ene el renaciemien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sz="4400" b="1" dirty="0" err="1" smtClean="0"/>
              <a:t>Leone</a:t>
            </a:r>
            <a:r>
              <a:rPr lang="es-AR" sz="4400" b="1" dirty="0" smtClean="0"/>
              <a:t> </a:t>
            </a:r>
            <a:r>
              <a:rPr lang="es-AR" sz="4400" b="1" dirty="0" err="1" smtClean="0"/>
              <a:t>Battista</a:t>
            </a:r>
            <a:r>
              <a:rPr lang="es-AR" sz="4400" b="1" dirty="0" smtClean="0"/>
              <a:t> Alberti (1404-1473).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772816"/>
            <a:ext cx="4752528" cy="4572000"/>
          </a:xfrm>
        </p:spPr>
        <p:txBody>
          <a:bodyPr>
            <a:normAutofit lnSpcReduction="10000"/>
          </a:bodyPr>
          <a:lstStyle/>
          <a:p>
            <a:r>
              <a:rPr lang="es-AR" sz="2000" dirty="0" smtClean="0"/>
              <a:t>Educado para la religión en diferentes ciudades de Italia, Alberti fue pintor, músico, poeta y arquitecto, pero ante todo humanista. Se interesa por la antigüedad, la filosofía y la teoría de las artes.</a:t>
            </a:r>
          </a:p>
          <a:p>
            <a:r>
              <a:rPr lang="es-AR" sz="2000" dirty="0" smtClean="0"/>
              <a:t>Mas sus fachadas tienen la sencillez que caracteriza el renacimiento: un rectángulo, sobre el cual se coloca otro más pequeño, centrado y limitado por un frontón triangular en su parte superior. Para unir la parte inferior y la parte superior de la fachada, unos "contrafuertes" en forma de volutas. Columnas corintias y adornos geométricos completan la imagen.</a:t>
            </a:r>
            <a:endParaRPr lang="es-AR" sz="2000" dirty="0"/>
          </a:p>
        </p:txBody>
      </p:sp>
      <p:pic>
        <p:nvPicPr>
          <p:cNvPr id="25602" name="Picture 2" descr="http://www.aimdigital.com.ar/aim/wp-content/uploads/2011/04/alberti-leon-battis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844824"/>
            <a:ext cx="2938361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2" name="Picture 6" descr="http://html.rincondelvago.com/00077275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524"/>
            <a:ext cx="9104634" cy="6828476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1115616" y="0"/>
            <a:ext cx="20882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dirty="0" smtClean="0">
                <a:latin typeface="Arial Rounded MT Bold" pitchFamily="34" charset="0"/>
              </a:rPr>
              <a:t>El </a:t>
            </a:r>
            <a:r>
              <a:rPr lang="es-AR" sz="2800" dirty="0">
                <a:latin typeface="Arial Rounded MT Bold" pitchFamily="34" charset="0"/>
              </a:rPr>
              <a:t>palacio </a:t>
            </a:r>
            <a:r>
              <a:rPr lang="es-AR" sz="2800" dirty="0" err="1">
                <a:latin typeface="Arial Rounded MT Bold" pitchFamily="34" charset="0"/>
              </a:rPr>
              <a:t>Rucellai</a:t>
            </a:r>
            <a:r>
              <a:rPr lang="es-AR" sz="2800" dirty="0">
                <a:latin typeface="Arial Rounded MT Bold" pitchFamily="34" charset="0"/>
              </a:rPr>
              <a:t> en Florencia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2.bp.blogspot.com/-0MpdIUAtN0g/TeUHtW2bBLI/AAAAAAAABEA/jzNNGKqmNYw/s1600/1.FlorenceSantaMariaNovella200203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803" y="-37690"/>
            <a:ext cx="9168853" cy="6876640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323528" y="1052736"/>
            <a:ext cx="2483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 Rounded MT Bold" pitchFamily="34" charset="0"/>
              </a:rPr>
              <a:t>Fachada </a:t>
            </a:r>
            <a:r>
              <a:rPr lang="es-AR" sz="2400" dirty="0">
                <a:solidFill>
                  <a:schemeClr val="accent6">
                    <a:lumMod val="20000"/>
                    <a:lumOff val="80000"/>
                  </a:schemeClr>
                </a:solidFill>
                <a:latin typeface="Arial Rounded MT Bold" pitchFamily="34" charset="0"/>
              </a:rPr>
              <a:t>de Santa María </a:t>
            </a:r>
            <a:r>
              <a:rPr lang="es-AR" sz="2400" dirty="0" err="1">
                <a:solidFill>
                  <a:schemeClr val="accent6">
                    <a:lumMod val="20000"/>
                    <a:lumOff val="80000"/>
                  </a:schemeClr>
                </a:solidFill>
                <a:latin typeface="Arial Rounded MT Bold" pitchFamily="34" charset="0"/>
              </a:rPr>
              <a:t>Novella</a:t>
            </a:r>
            <a:endParaRPr lang="es-AR" sz="2400" dirty="0">
              <a:solidFill>
                <a:schemeClr val="accent6">
                  <a:lumMod val="20000"/>
                  <a:lumOff val="80000"/>
                </a:schemeClr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2.bp.blogspot.com/-dQsQPUKsB4c/TV1miQ7xQ8I/AAAAAAAACV0/LKuizT-LPvE/s1600/226431469_6f910662fb_o.jpg"/>
          <p:cNvPicPr>
            <a:picLocks noChangeAspect="1" noChangeArrowheads="1"/>
          </p:cNvPicPr>
          <p:nvPr/>
        </p:nvPicPr>
        <p:blipFill>
          <a:blip r:embed="rId2" cstate="print"/>
          <a:srcRect l="6578" t="13181" r="9767" b="8877"/>
          <a:stretch>
            <a:fillRect/>
          </a:stretch>
        </p:blipFill>
        <p:spPr bwMode="auto">
          <a:xfrm>
            <a:off x="3923928" y="260648"/>
            <a:ext cx="5160331" cy="6498195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539552" y="3933056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dirty="0" smtClean="0">
                <a:latin typeface="Arial Rounded MT Bold" pitchFamily="34" charset="0"/>
              </a:rPr>
              <a:t>Iglesia de San </a:t>
            </a:r>
            <a:r>
              <a:rPr lang="es-AR" sz="2400" dirty="0">
                <a:latin typeface="Arial Rounded MT Bold" pitchFamily="34" charset="0"/>
              </a:rPr>
              <a:t>Andrés en Mantua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es-AR" sz="4400" b="1" dirty="0" err="1" smtClean="0"/>
              <a:t>MigelAngel</a:t>
            </a:r>
            <a:endParaRPr lang="es-AR" dirty="0"/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611560" y="1340768"/>
            <a:ext cx="4752528" cy="5004048"/>
          </a:xfrm>
        </p:spPr>
        <p:txBody>
          <a:bodyPr>
            <a:normAutofit fontScale="92500" lnSpcReduction="10000"/>
          </a:bodyPr>
          <a:lstStyle/>
          <a:p>
            <a:r>
              <a:rPr lang="es-AR" sz="2000" dirty="0" smtClean="0"/>
              <a:t>Las obras arquitecturales de Miguel Ángel intervienen muchas veces sobre los planes de sus </a:t>
            </a:r>
            <a:r>
              <a:rPr lang="es-AR" sz="2000" dirty="0" err="1" smtClean="0"/>
              <a:t>rivales.En</a:t>
            </a:r>
            <a:r>
              <a:rPr lang="es-AR" sz="2000" dirty="0" smtClean="0"/>
              <a:t> el caso de San Pedro, debe adaptar los planes de Bramante y trata de hacerlo sin destruir su gracia pero mejorando su unidad tanto en el plan horizontal como en el vertical</a:t>
            </a:r>
            <a:r>
              <a:rPr lang="es-AR" sz="2000" dirty="0" smtClean="0"/>
              <a:t>.</a:t>
            </a:r>
          </a:p>
          <a:p>
            <a:r>
              <a:rPr lang="es-AR" sz="2000" dirty="0" smtClean="0"/>
              <a:t>El domo esta inspirado en el de la catedral de Florencia, pero con cúpula </a:t>
            </a:r>
            <a:r>
              <a:rPr lang="es-AR" sz="2000" dirty="0" err="1" smtClean="0"/>
              <a:t>semi</a:t>
            </a:r>
            <a:r>
              <a:rPr lang="es-AR" sz="2000" dirty="0" smtClean="0"/>
              <a:t>-esférica</a:t>
            </a:r>
            <a:r>
              <a:rPr lang="es-AR" sz="2000" dirty="0" smtClean="0"/>
              <a:t>.</a:t>
            </a:r>
          </a:p>
          <a:p>
            <a:r>
              <a:rPr lang="es-AR" sz="2000" dirty="0" smtClean="0"/>
              <a:t>el tambor con el ritmo de sus columnas, el domo con sus conchas de aristas y la luneta de dos niveles de columnas forman un conjunto que ha inspirado muchas otras obras desde el renacimiento.</a:t>
            </a:r>
            <a:endParaRPr lang="es-AR" sz="2000" dirty="0"/>
          </a:p>
        </p:txBody>
      </p:sp>
      <p:pic>
        <p:nvPicPr>
          <p:cNvPr id="3074" name="Picture 2" descr="http://www.avizora.com/publicaciones/biografias/images/buonarroti_miguel_ange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916832"/>
            <a:ext cx="2000250" cy="2962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://facileblog.it/files/15/files/2010/10/san-piet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9144000" cy="6096000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395536" y="980728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b="1" dirty="0" smtClean="0"/>
              <a:t>Basílica</a:t>
            </a:r>
            <a:r>
              <a:rPr lang="es-AR" sz="2400" dirty="0" smtClean="0"/>
              <a:t> de </a:t>
            </a:r>
            <a:r>
              <a:rPr lang="es-AR" sz="2400" b="1" dirty="0" smtClean="0"/>
              <a:t>San Pedro</a:t>
            </a:r>
            <a:endParaRPr lang="es-AR" sz="2400" dirty="0">
              <a:latin typeface="Arial Rounded MT Bold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intereconomia.com/sites/default/files/user_pictures/files/castillos-del-loi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2339752" y="4953942"/>
            <a:ext cx="6732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400" spc="-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Arial" pitchFamily="34" charset="0"/>
                <a:cs typeface="Arial" pitchFamily="34" charset="0"/>
              </a:rPr>
              <a:t>SEBASTIÁN ARCOS</a:t>
            </a:r>
            <a:endParaRPr lang="es-AR" sz="5400" spc="-3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0000" endA="300" endPos="50000" dist="29997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475656" y="1700808"/>
            <a:ext cx="64087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000" b="1" dirty="0" smtClean="0">
                <a:latin typeface="Georgia" pitchFamily="18" charset="0"/>
              </a:rPr>
              <a:t>Producida </a:t>
            </a:r>
            <a:r>
              <a:rPr lang="es-AR" sz="4000" b="1" dirty="0">
                <a:latin typeface="Georgia" pitchFamily="18" charset="0"/>
              </a:rPr>
              <a:t>durante el período artístico del Renacimiento europeo, que abarcó los siglos XV y XVI.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112912"/>
          </a:xfrm>
        </p:spPr>
        <p:txBody>
          <a:bodyPr/>
          <a:lstStyle/>
          <a:p>
            <a:r>
              <a:rPr lang="es-AR" dirty="0" smtClean="0"/>
              <a:t>La Arquitectura del Renacimiento se caracterizó por el empleo de proporciones modulares.</a:t>
            </a:r>
            <a:endParaRPr lang="es-A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6600" dirty="0" smtClean="0"/>
              <a:t>Características</a:t>
            </a:r>
            <a:endParaRPr lang="es-AR" sz="6600" dirty="0"/>
          </a:p>
        </p:txBody>
      </p:sp>
      <p:pic>
        <p:nvPicPr>
          <p:cNvPr id="17410" name="Picture 2" descr="http://www.artespain.com/wp-content/uploads/Arquitectura-renacentis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90" y="3501008"/>
            <a:ext cx="2103894" cy="2832744"/>
          </a:xfrm>
          <a:prstGeom prst="rect">
            <a:avLst/>
          </a:prstGeom>
          <a:noFill/>
        </p:spPr>
      </p:pic>
      <p:sp>
        <p:nvSpPr>
          <p:cNvPr id="5" name="4 Pergamino horizontal"/>
          <p:cNvSpPr/>
          <p:nvPr/>
        </p:nvSpPr>
        <p:spPr>
          <a:xfrm>
            <a:off x="323528" y="2996952"/>
            <a:ext cx="2592288" cy="792088"/>
          </a:xfrm>
          <a:prstGeom prst="horizontalScroll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39552" y="321297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solidFill>
                  <a:schemeClr val="bg2">
                    <a:lumMod val="75000"/>
                  </a:schemeClr>
                </a:solidFill>
              </a:rPr>
              <a:t>Cúpulas colosales</a:t>
            </a:r>
            <a:endParaRPr lang="es-AR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7414" name="Picture 6" descr="http://www.arqhys.com/construccion/imagenes/Arco%20medio%20pun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645024"/>
            <a:ext cx="2554868" cy="2704276"/>
          </a:xfrm>
          <a:prstGeom prst="rect">
            <a:avLst/>
          </a:prstGeom>
          <a:noFill/>
        </p:spPr>
      </p:pic>
      <p:sp>
        <p:nvSpPr>
          <p:cNvPr id="9" name="8 Pergamino horizontal"/>
          <p:cNvSpPr/>
          <p:nvPr/>
        </p:nvSpPr>
        <p:spPr>
          <a:xfrm>
            <a:off x="2987824" y="2996952"/>
            <a:ext cx="2952328" cy="792088"/>
          </a:xfrm>
          <a:prstGeom prst="horizontalScroll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275856" y="321297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solidFill>
                  <a:schemeClr val="bg2">
                    <a:lumMod val="75000"/>
                  </a:schemeClr>
                </a:solidFill>
              </a:rPr>
              <a:t>Arco de medio punto</a:t>
            </a:r>
            <a:endParaRPr lang="es-AR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7416" name="Picture 8" descr="http://www.arteguias.com/catedral/catedralbaeza.jpg"/>
          <p:cNvPicPr>
            <a:picLocks noChangeAspect="1" noChangeArrowheads="1"/>
          </p:cNvPicPr>
          <p:nvPr/>
        </p:nvPicPr>
        <p:blipFill>
          <a:blip r:embed="rId4" cstate="print"/>
          <a:srcRect r="43306" b="7541"/>
          <a:stretch>
            <a:fillRect/>
          </a:stretch>
        </p:blipFill>
        <p:spPr bwMode="auto">
          <a:xfrm>
            <a:off x="6300192" y="3501008"/>
            <a:ext cx="2304256" cy="2808312"/>
          </a:xfrm>
          <a:prstGeom prst="rect">
            <a:avLst/>
          </a:prstGeom>
          <a:noFill/>
        </p:spPr>
      </p:pic>
      <p:sp>
        <p:nvSpPr>
          <p:cNvPr id="14" name="13 Pergamino horizontal"/>
          <p:cNvSpPr/>
          <p:nvPr/>
        </p:nvSpPr>
        <p:spPr>
          <a:xfrm>
            <a:off x="6119664" y="2996952"/>
            <a:ext cx="2628800" cy="792088"/>
          </a:xfrm>
          <a:prstGeom prst="horizontalScroll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084168" y="3140968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dirty="0" smtClean="0">
                <a:solidFill>
                  <a:schemeClr val="bg2">
                    <a:lumMod val="75000"/>
                  </a:schemeClr>
                </a:solidFill>
              </a:rPr>
              <a:t>Columnas adosadas </a:t>
            </a:r>
          </a:p>
          <a:p>
            <a:pPr algn="ctr"/>
            <a:r>
              <a:rPr lang="es-ES_tradnl" sz="1400" b="1" dirty="0" smtClean="0">
                <a:solidFill>
                  <a:schemeClr val="bg2">
                    <a:lumMod val="75000"/>
                  </a:schemeClr>
                </a:solidFill>
              </a:rPr>
              <a:t>Con capiteles clásicos</a:t>
            </a:r>
            <a:endParaRPr lang="es-AR" sz="1400" b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619328"/>
          </a:xfrm>
        </p:spPr>
        <p:txBody>
          <a:bodyPr>
            <a:normAutofit/>
          </a:bodyPr>
          <a:lstStyle/>
          <a:p>
            <a:r>
              <a:rPr lang="es-AR" dirty="0" smtClean="0"/>
              <a:t>Las ventanas están divididas por un parteluz de piedra, terminadas por un frontón encerrado en un arco ciego decorativo. </a:t>
            </a:r>
          </a:p>
          <a:p>
            <a:r>
              <a:rPr lang="es-AR" dirty="0" smtClean="0"/>
              <a:t>Se usa piedra blanca (mármol) o gris claro. Hay armonía y buen uso de elementos. </a:t>
            </a:r>
          </a:p>
          <a:p>
            <a:r>
              <a:rPr lang="es-AR" dirty="0" smtClean="0"/>
              <a:t>La línea ascendente, expresiva de la espiritualidad medieval es sustituida por el equilibrio de verticales y horizontales.</a:t>
            </a:r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83568" y="2994248"/>
            <a:ext cx="8229600" cy="4107160"/>
          </a:xfrm>
        </p:spPr>
        <p:txBody>
          <a:bodyPr>
            <a:normAutofit/>
          </a:bodyPr>
          <a:lstStyle/>
          <a:p>
            <a:r>
              <a:rPr lang="es-AR" sz="3200" b="1" dirty="0" err="1" smtClean="0"/>
              <a:t>Filippo</a:t>
            </a:r>
            <a:r>
              <a:rPr lang="es-AR" sz="3200" b="1" dirty="0" smtClean="0"/>
              <a:t> </a:t>
            </a:r>
            <a:r>
              <a:rPr lang="es-AR" sz="3200" b="1" dirty="0" err="1" smtClean="0"/>
              <a:t>Brunelleschi</a:t>
            </a:r>
            <a:r>
              <a:rPr lang="es-AR" sz="3200" b="1" dirty="0" smtClean="0"/>
              <a:t> (1377-1446)</a:t>
            </a:r>
          </a:p>
          <a:p>
            <a:r>
              <a:rPr lang="es-AR" sz="3200" b="1" dirty="0" err="1" smtClean="0"/>
              <a:t>Leone</a:t>
            </a:r>
            <a:r>
              <a:rPr lang="es-AR" sz="3200" b="1" dirty="0" smtClean="0"/>
              <a:t> </a:t>
            </a:r>
            <a:r>
              <a:rPr lang="es-AR" sz="3200" b="1" dirty="0" err="1" smtClean="0"/>
              <a:t>Battista</a:t>
            </a:r>
            <a:r>
              <a:rPr lang="es-AR" sz="3200" b="1" dirty="0" smtClean="0"/>
              <a:t> Alberti (1404-1473).</a:t>
            </a:r>
          </a:p>
          <a:p>
            <a:r>
              <a:rPr lang="es-AR" sz="3200" b="1" dirty="0" smtClean="0"/>
              <a:t>Miguel </a:t>
            </a:r>
            <a:r>
              <a:rPr lang="es-AR" sz="3200" b="1" dirty="0" smtClean="0"/>
              <a:t>Ángel </a:t>
            </a:r>
          </a:p>
          <a:p>
            <a:endParaRPr lang="es-AR" sz="3200" b="1" dirty="0" smtClean="0"/>
          </a:p>
          <a:p>
            <a:pPr>
              <a:buNone/>
            </a:pPr>
            <a:endParaRPr lang="es-AR" sz="32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625624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es-AR" sz="4400" b="1" dirty="0" smtClean="0"/>
              <a:t>Representantes de la arquitectura de ésta época</a:t>
            </a:r>
            <a:endParaRPr lang="es-AR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0"/>
            <a:ext cx="4896544" cy="223224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AR" sz="2400" dirty="0" smtClean="0"/>
              <a:t>Se le considera el primer arquitecto renacentista. En efecto cuando visita Roma por primera vez en compañía de </a:t>
            </a:r>
            <a:r>
              <a:rPr lang="es-AR" sz="2400" b="1" dirty="0" smtClean="0"/>
              <a:t>Donatello</a:t>
            </a:r>
            <a:r>
              <a:rPr lang="es-AR" sz="2400" dirty="0" smtClean="0"/>
              <a:t>, dedica tiempo a dibujar fragmentos de ruinas romanas que lo inspiran posteriormente.</a:t>
            </a:r>
            <a:endParaRPr lang="es-AR" sz="24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4400" b="1" dirty="0" err="1" smtClean="0"/>
              <a:t>Filippo</a:t>
            </a:r>
            <a:r>
              <a:rPr lang="es-AR" sz="4400" b="1" dirty="0" smtClean="0"/>
              <a:t> </a:t>
            </a:r>
            <a:r>
              <a:rPr lang="es-AR" sz="4400" b="1" dirty="0" err="1" smtClean="0"/>
              <a:t>Brunelleschi</a:t>
            </a:r>
            <a:r>
              <a:rPr lang="es-AR" sz="4400" b="1" dirty="0" smtClean="0"/>
              <a:t> (1377-1446)</a:t>
            </a:r>
            <a:endParaRPr lang="es-AR" dirty="0"/>
          </a:p>
        </p:txBody>
      </p:sp>
      <p:pic>
        <p:nvPicPr>
          <p:cNvPr id="18434" name="Picture 2" descr="http://www.daniel.prado.name/imagenes/articulos/Viajes/Florencia/Filippo-Brunellesch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782688"/>
            <a:ext cx="2190750" cy="2438400"/>
          </a:xfrm>
          <a:prstGeom prst="rect">
            <a:avLst/>
          </a:prstGeom>
          <a:noFill/>
        </p:spPr>
      </p:pic>
      <p:sp>
        <p:nvSpPr>
          <p:cNvPr id="5" name="1 Marcador de contenido"/>
          <p:cNvSpPr txBox="1">
            <a:spLocks/>
          </p:cNvSpPr>
          <p:nvPr/>
        </p:nvSpPr>
        <p:spPr>
          <a:xfrm>
            <a:off x="539552" y="4481736"/>
            <a:ext cx="7560840" cy="23762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es-AR" sz="2200" dirty="0"/>
              <a:t>Su mente científica y su insaciable deseo de saber lo llevan a emprender numerosas investigaciones, descubriendo así las leyes que gobiernan la perspectiva lineal, conocidas y aplicadas por los griegos y romanos y que habían sido olvidadas durante la Edad Media.</a:t>
            </a:r>
            <a:endParaRPr kumimoji="0" lang="es-AR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1.bp.blogspot.com/-ssd-VVKVyi4/TlV2jzftE5I/AAAAAAAACEU/tPLgBkKihF0/s1600/florenc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66" y="0"/>
            <a:ext cx="9128234" cy="6846176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395536" y="476672"/>
            <a:ext cx="30243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dirty="0">
                <a:latin typeface="Arial Rounded MT Bold" pitchFamily="34" charset="0"/>
              </a:rPr>
              <a:t>Su primer gran obra es el </a:t>
            </a:r>
            <a:r>
              <a:rPr lang="es-AR" sz="2000" b="1" dirty="0">
                <a:latin typeface="Arial Rounded MT Bold" pitchFamily="34" charset="0"/>
              </a:rPr>
              <a:t>domo de la catedral de Florencia</a:t>
            </a:r>
            <a:endParaRPr lang="es-AR" sz="2000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3.bp.blogspot.com/-lOKVHyNd9aw/Tc-dRw4i8yI/AAAAAAAAAHk/G7V4qVZmsQc/s1600/PICT01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4932040" y="404664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3200" dirty="0">
                <a:solidFill>
                  <a:schemeClr val="accent5">
                    <a:lumMod val="50000"/>
                  </a:schemeClr>
                </a:solidFill>
                <a:latin typeface="Arial Rounded MT Bold" pitchFamily="34" charset="0"/>
              </a:rPr>
              <a:t> </a:t>
            </a:r>
            <a:r>
              <a:rPr lang="es-AR" sz="3200" b="1" dirty="0" smtClean="0">
                <a:solidFill>
                  <a:schemeClr val="accent5">
                    <a:lumMod val="50000"/>
                  </a:schemeClr>
                </a:solidFill>
                <a:latin typeface="Arial Rounded MT Bold" pitchFamily="34" charset="0"/>
              </a:rPr>
              <a:t>Capilla </a:t>
            </a:r>
            <a:r>
              <a:rPr lang="es-AR" sz="3200" b="1" dirty="0" err="1">
                <a:solidFill>
                  <a:schemeClr val="accent5">
                    <a:lumMod val="50000"/>
                  </a:schemeClr>
                </a:solidFill>
                <a:latin typeface="Arial Rounded MT Bold" pitchFamily="34" charset="0"/>
              </a:rPr>
              <a:t>Pazzi</a:t>
            </a:r>
            <a:endParaRPr lang="es-AR" sz="3200" dirty="0">
              <a:solidFill>
                <a:schemeClr val="accent5">
                  <a:lumMod val="50000"/>
                </a:schemeClr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dc251.4shared.com/doc/b-_9uoNF/preview004.png"/>
          <p:cNvPicPr>
            <a:picLocks noChangeAspect="1" noChangeArrowheads="1"/>
          </p:cNvPicPr>
          <p:nvPr/>
        </p:nvPicPr>
        <p:blipFill>
          <a:blip r:embed="rId2" cstate="print"/>
          <a:srcRect l="10000" t="3889" r="3168" b="14446"/>
          <a:stretch>
            <a:fillRect/>
          </a:stretch>
        </p:blipFill>
        <p:spPr bwMode="auto">
          <a:xfrm>
            <a:off x="-35424" y="116632"/>
            <a:ext cx="9431960" cy="6653048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323528" y="620688"/>
            <a:ext cx="30243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3200" dirty="0">
                <a:solidFill>
                  <a:schemeClr val="bg1">
                    <a:lumMod val="75000"/>
                    <a:lumOff val="25000"/>
                  </a:schemeClr>
                </a:solidFill>
                <a:latin typeface="Arial Rounded MT Bold" pitchFamily="34" charset="0"/>
              </a:rPr>
              <a:t>Hospital de los Inocentes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l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l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211</TotalTime>
  <Words>346</Words>
  <Application>Microsoft Office PowerPoint</Application>
  <PresentationFormat>Presentación en pantalla (4:3)</PresentationFormat>
  <Paragraphs>32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Papel</vt:lpstr>
      <vt:lpstr>Diapositiva 1</vt:lpstr>
      <vt:lpstr>Diapositiva 2</vt:lpstr>
      <vt:lpstr>Características</vt:lpstr>
      <vt:lpstr>Diapositiva 4</vt:lpstr>
      <vt:lpstr>Representantes de la arquitectura de ésta época</vt:lpstr>
      <vt:lpstr>Filippo Brunelleschi (1377-1446)</vt:lpstr>
      <vt:lpstr>Diapositiva 7</vt:lpstr>
      <vt:lpstr>Diapositiva 8</vt:lpstr>
      <vt:lpstr>Diapositiva 9</vt:lpstr>
      <vt:lpstr>Leone Battista Alberti (1404-1473).</vt:lpstr>
      <vt:lpstr>Diapositiva 11</vt:lpstr>
      <vt:lpstr>Diapositiva 12</vt:lpstr>
      <vt:lpstr>Diapositiva 13</vt:lpstr>
      <vt:lpstr>MigelAngel</vt:lpstr>
      <vt:lpstr>Diapositiva 15</vt:lpstr>
      <vt:lpstr>Diapositiva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sebastian</dc:creator>
  <cp:lastModifiedBy>sebastian</cp:lastModifiedBy>
  <cp:revision>22</cp:revision>
  <dcterms:created xsi:type="dcterms:W3CDTF">2011-10-03T01:13:50Z</dcterms:created>
  <dcterms:modified xsi:type="dcterms:W3CDTF">2011-10-07T05:05:11Z</dcterms:modified>
</cp:coreProperties>
</file>